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5" r:id="rId3"/>
    <p:sldId id="266" r:id="rId4"/>
    <p:sldId id="267" r:id="rId5"/>
    <p:sldId id="264"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51" autoAdjust="0"/>
  </p:normalViewPr>
  <p:slideViewPr>
    <p:cSldViewPr>
      <p:cViewPr varScale="1">
        <p:scale>
          <a:sx n="69" d="100"/>
          <a:sy n="69" d="100"/>
        </p:scale>
        <p:origin x="-147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9547-202C-49B5-B2D9-B6DAE99A8C26}" type="datetimeFigureOut">
              <a:rPr lang="en-US" smtClean="0"/>
              <a:t>3/13/2015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BFF537-7417-4B63-8260-8F50291F1521}" type="slidenum">
              <a:rPr lang="en-US" smtClean="0"/>
              <a:t>‹#›</a:t>
            </a:fld>
            <a:endParaRPr lang="en-US"/>
          </a:p>
        </p:txBody>
      </p:sp>
    </p:spTree>
    <p:extLst>
      <p:ext uri="{BB962C8B-B14F-4D97-AF65-F5344CB8AC3E}">
        <p14:creationId xmlns:p14="http://schemas.microsoft.com/office/powerpoint/2010/main" val="324269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2</a:t>
            </a:fld>
            <a:endParaRPr lang="en-US"/>
          </a:p>
        </p:txBody>
      </p:sp>
    </p:spTree>
    <p:extLst>
      <p:ext uri="{BB962C8B-B14F-4D97-AF65-F5344CB8AC3E}">
        <p14:creationId xmlns:p14="http://schemas.microsoft.com/office/powerpoint/2010/main" val="278106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Why do we want to move the opacity functions from the </a:t>
            </a:r>
            <a:r>
              <a:rPr lang="en-US" dirty="0" err="1" smtClean="0"/>
              <a:t>targetFlash</a:t>
            </a:r>
            <a:r>
              <a:rPr lang="en-US" dirty="0" smtClean="0"/>
              <a:t> function into the </a:t>
            </a:r>
            <a:r>
              <a:rPr lang="en-US" dirty="0" err="1" smtClean="0"/>
              <a:t>targetOpacity</a:t>
            </a:r>
            <a:r>
              <a:rPr lang="en-US" dirty="0" smtClean="0"/>
              <a:t> function?</a:t>
            </a:r>
          </a:p>
          <a:p>
            <a:r>
              <a:rPr lang="en-US" dirty="0" smtClean="0"/>
              <a:t>ANSWER:</a:t>
            </a:r>
            <a:r>
              <a:rPr lang="en-US" baseline="0" dirty="0" smtClean="0"/>
              <a:t> This is an important part of code organization and reuse.  Code that is frequently used in many different locations of a larger program should be organized into a function so as to enable it to be called by other functions.  Since we will want to set the target opacity later during game startup, and latter while we are moving the target around the scene we will want to be able to reuse the target opacity code in many different locations.</a:t>
            </a:r>
          </a:p>
          <a:p>
            <a:r>
              <a:rPr lang="en-US" baseline="0" dirty="0" smtClean="0"/>
              <a:t>QUESTION: WHY do we want to organize code this way?</a:t>
            </a:r>
          </a:p>
          <a:p>
            <a:r>
              <a:rPr lang="en-US" baseline="0" dirty="0" smtClean="0"/>
              <a:t>ANSWER: To be consistent and lazy.  It takes much less effort to update a function than many different code locations.  Also, many instances of a piece of code, instead of many function calls to the same piece of code, will increase the likelihood that we will introduce a bug into our program.</a:t>
            </a:r>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3</a:t>
            </a:fld>
            <a:endParaRPr lang="en-US"/>
          </a:p>
        </p:txBody>
      </p:sp>
    </p:spTree>
    <p:extLst>
      <p:ext uri="{BB962C8B-B14F-4D97-AF65-F5344CB8AC3E}">
        <p14:creationId xmlns:p14="http://schemas.microsoft.com/office/powerpoint/2010/main" val="278106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4</a:t>
            </a:fld>
            <a:endParaRPr lang="en-US"/>
          </a:p>
        </p:txBody>
      </p:sp>
    </p:spTree>
    <p:extLst>
      <p:ext uri="{BB962C8B-B14F-4D97-AF65-F5344CB8AC3E}">
        <p14:creationId xmlns:p14="http://schemas.microsoft.com/office/powerpoint/2010/main" val="278106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84636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16585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28994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1558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93037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9716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BD1352-1095-494F-B0C8-7B10EADA0407}" type="datetimeFigureOut">
              <a:rPr lang="en-US" smtClean="0"/>
              <a:t>3/13/2015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77196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BD1352-1095-494F-B0C8-7B10EADA0407}" type="datetimeFigureOut">
              <a:rPr lang="en-US" smtClean="0"/>
              <a:t>3/13/2015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2633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D1352-1095-494F-B0C8-7B10EADA0407}" type="datetimeFigureOut">
              <a:rPr lang="en-US" smtClean="0"/>
              <a:t>3/13/2015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0157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3050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33177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D1352-1095-494F-B0C8-7B10EADA0407}" type="datetimeFigureOut">
              <a:rPr lang="en-US" smtClean="0"/>
              <a:t>3/13/2015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4830B-0EC0-40DC-9A57-8E3E9CFEC17F}" type="slidenum">
              <a:rPr lang="en-US" smtClean="0"/>
              <a:t>‹#›</a:t>
            </a:fld>
            <a:endParaRPr lang="en-US"/>
          </a:p>
        </p:txBody>
      </p:sp>
    </p:spTree>
    <p:extLst>
      <p:ext uri="{BB962C8B-B14F-4D97-AF65-F5344CB8AC3E}">
        <p14:creationId xmlns:p14="http://schemas.microsoft.com/office/powerpoint/2010/main" val="106571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LESSON TEN</a:t>
            </a:r>
            <a:endParaRPr lang="en-US" b="1" dirty="0"/>
          </a:p>
        </p:txBody>
      </p:sp>
      <p:sp>
        <p:nvSpPr>
          <p:cNvPr id="3" name="Subtitle 2"/>
          <p:cNvSpPr>
            <a:spLocks noGrp="1"/>
          </p:cNvSpPr>
          <p:nvPr>
            <p:ph type="subTitle" idx="1"/>
          </p:nvPr>
        </p:nvSpPr>
        <p:spPr/>
        <p:txBody>
          <a:bodyPr>
            <a:normAutofit/>
          </a:bodyPr>
          <a:lstStyle/>
          <a:p>
            <a:r>
              <a:rPr lang="en-US" dirty="0" smtClean="0"/>
              <a:t>TOPICS: HOW TO MAKE THE TARGET FLASH WHEN SOMEONE CLICKS ON IT.</a:t>
            </a:r>
            <a:endParaRPr lang="en-US" dirty="0"/>
          </a:p>
        </p:txBody>
      </p:sp>
    </p:spTree>
    <p:extLst>
      <p:ext uri="{BB962C8B-B14F-4D97-AF65-F5344CB8AC3E}">
        <p14:creationId xmlns:p14="http://schemas.microsoft.com/office/powerpoint/2010/main" val="397753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810000"/>
            <a:ext cx="213360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b="1" dirty="0" smtClean="0"/>
              <a:t>Step 1: Make a Target Flash when Clicked on</a:t>
            </a:r>
            <a:endParaRPr lang="en-US" b="1" dirty="0"/>
          </a:p>
        </p:txBody>
      </p:sp>
      <p:sp>
        <p:nvSpPr>
          <p:cNvPr id="3" name="Content Placeholder 2"/>
          <p:cNvSpPr>
            <a:spLocks noGrp="1"/>
          </p:cNvSpPr>
          <p:nvPr>
            <p:ph idx="1"/>
          </p:nvPr>
        </p:nvSpPr>
        <p:spPr>
          <a:xfrm>
            <a:off x="228600" y="1524000"/>
            <a:ext cx="3886200" cy="5122578"/>
          </a:xfrm>
        </p:spPr>
        <p:txBody>
          <a:bodyPr>
            <a:normAutofit fontScale="70000" lnSpcReduction="20000"/>
          </a:bodyPr>
          <a:lstStyle/>
          <a:p>
            <a:pPr marL="514350" indent="-514350">
              <a:buFont typeface="+mj-lt"/>
              <a:buAutoNum type="arabicParenR"/>
            </a:pPr>
            <a:r>
              <a:rPr lang="en-US" b="1" dirty="0" smtClean="0"/>
              <a:t>Drag an if / else statement into the “</a:t>
            </a:r>
            <a:r>
              <a:rPr lang="en-US" b="1" dirty="0" err="1" smtClean="0"/>
              <a:t>world.shoot</a:t>
            </a:r>
            <a:r>
              <a:rPr lang="en-US" b="1" dirty="0" smtClean="0"/>
              <a:t>” method after </a:t>
            </a:r>
            <a:r>
              <a:rPr lang="en-US" b="1" dirty="0"/>
              <a:t>the </a:t>
            </a:r>
            <a:r>
              <a:rPr lang="en-US" b="1" dirty="0" smtClean="0"/>
              <a:t>line “</a:t>
            </a:r>
            <a:r>
              <a:rPr lang="en-US" b="1" dirty="0" err="1" smtClean="0"/>
              <a:t>revolver.shoot</a:t>
            </a:r>
            <a:r>
              <a:rPr lang="en-US" b="1" dirty="0" smtClean="0"/>
              <a:t>”.  Set it’s default value to true.</a:t>
            </a:r>
          </a:p>
          <a:p>
            <a:pPr marL="514350" indent="-514350">
              <a:buFont typeface="+mj-lt"/>
              <a:buAutoNum type="arabicParenR"/>
            </a:pPr>
            <a:r>
              <a:rPr lang="en-US" b="1" dirty="0" smtClean="0"/>
              <a:t>Drag the “Target” parameter on top of the “true” value in the “if” statement.  From the popup menu, select “== Target -&gt; </a:t>
            </a:r>
            <a:r>
              <a:rPr lang="en-US" b="1" dirty="0" err="1" smtClean="0"/>
              <a:t>hitArea</a:t>
            </a:r>
            <a:r>
              <a:rPr lang="en-US" b="1" dirty="0" smtClean="0"/>
              <a:t>”.</a:t>
            </a:r>
          </a:p>
          <a:p>
            <a:pPr marL="514350" indent="-514350">
              <a:buFont typeface="+mj-lt"/>
              <a:buAutoNum type="arabicParenR"/>
            </a:pPr>
            <a:r>
              <a:rPr lang="en-US" b="1" dirty="0" smtClean="0"/>
              <a:t>Add a call to the “</a:t>
            </a:r>
            <a:r>
              <a:rPr lang="en-US" b="1" dirty="0" err="1" smtClean="0"/>
              <a:t>world.targetFlash</a:t>
            </a:r>
            <a:r>
              <a:rPr lang="en-US" b="1" dirty="0" smtClean="0"/>
              <a:t>” method, and choose an input value of 4.</a:t>
            </a:r>
          </a:p>
          <a:p>
            <a:pPr marL="514350" indent="-514350">
              <a:buFont typeface="+mj-lt"/>
              <a:buAutoNum type="arabicParenR"/>
            </a:pPr>
            <a:r>
              <a:rPr lang="en-US" b="1" dirty="0" smtClean="0"/>
              <a:t>Delete the call to “</a:t>
            </a:r>
            <a:r>
              <a:rPr lang="en-US" b="1" dirty="0" err="1" smtClean="0"/>
              <a:t>world.targetFlash</a:t>
            </a:r>
            <a:r>
              <a:rPr lang="en-US" b="1" dirty="0" smtClean="0"/>
              <a:t>” from “world.my first method.”</a:t>
            </a:r>
            <a:endParaRPr lang="en-US" b="1"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340" y="1524001"/>
            <a:ext cx="34002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340" y="4114800"/>
            <a:ext cx="3400260" cy="253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24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2: Functionally Set the Target’s Opacity</a:t>
            </a:r>
            <a:endParaRPr lang="en-US" b="1" dirty="0"/>
          </a:p>
        </p:txBody>
      </p:sp>
      <p:sp>
        <p:nvSpPr>
          <p:cNvPr id="3" name="Content Placeholder 2"/>
          <p:cNvSpPr>
            <a:spLocks noGrp="1"/>
          </p:cNvSpPr>
          <p:nvPr>
            <p:ph idx="1"/>
          </p:nvPr>
        </p:nvSpPr>
        <p:spPr>
          <a:xfrm>
            <a:off x="228600" y="1524000"/>
            <a:ext cx="3657600" cy="5122578"/>
          </a:xfrm>
        </p:spPr>
        <p:txBody>
          <a:bodyPr>
            <a:normAutofit fontScale="70000" lnSpcReduction="20000"/>
          </a:bodyPr>
          <a:lstStyle/>
          <a:p>
            <a:pPr marL="514350" indent="-514350">
              <a:buFont typeface="+mj-lt"/>
              <a:buAutoNum type="arabicParenR"/>
            </a:pPr>
            <a:r>
              <a:rPr lang="en-US" b="1" dirty="0" smtClean="0"/>
              <a:t>Create a new method called “</a:t>
            </a:r>
            <a:r>
              <a:rPr lang="en-US" b="1" dirty="0" err="1" smtClean="0"/>
              <a:t>targetOpacity</a:t>
            </a:r>
            <a:r>
              <a:rPr lang="en-US" b="1" dirty="0" smtClean="0"/>
              <a:t>” for the world object.</a:t>
            </a:r>
          </a:p>
          <a:p>
            <a:pPr marL="514350" indent="-514350">
              <a:buFont typeface="+mj-lt"/>
              <a:buAutoNum type="arabicParenR"/>
            </a:pPr>
            <a:r>
              <a:rPr lang="en-US" b="1" dirty="0" smtClean="0"/>
              <a:t>Create two number-type parameters “opacity” and “duration” for the </a:t>
            </a:r>
            <a:r>
              <a:rPr lang="en-US" b="1" dirty="0" err="1" smtClean="0"/>
              <a:t>targetOpacity</a:t>
            </a:r>
            <a:r>
              <a:rPr lang="en-US" b="1" dirty="0" smtClean="0"/>
              <a:t> method.</a:t>
            </a:r>
          </a:p>
          <a:p>
            <a:pPr marL="514350" indent="-514350">
              <a:buFont typeface="+mj-lt"/>
              <a:buAutoNum type="arabicParenR"/>
            </a:pPr>
            <a:r>
              <a:rPr lang="en-US" b="1" dirty="0" smtClean="0"/>
              <a:t>Recreate the first “Do together” statement from the </a:t>
            </a:r>
            <a:r>
              <a:rPr lang="en-US" b="1" dirty="0" err="1" smtClean="0"/>
              <a:t>world.targetFlash</a:t>
            </a:r>
            <a:r>
              <a:rPr lang="en-US" b="1" dirty="0" smtClean="0"/>
              <a:t> method inside the </a:t>
            </a:r>
            <a:r>
              <a:rPr lang="en-US" b="1" dirty="0" err="1" smtClean="0"/>
              <a:t>targetOpacity</a:t>
            </a:r>
            <a:r>
              <a:rPr lang="en-US" b="1" dirty="0" smtClean="0"/>
              <a:t> function, but with the opacity set to the “opacity” parameter and the duration set to the “duration” parameter.</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676400"/>
            <a:ext cx="253365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572000"/>
            <a:ext cx="5081587" cy="186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46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3: Update the </a:t>
            </a:r>
            <a:r>
              <a:rPr lang="en-US" b="1" dirty="0" err="1" smtClean="0"/>
              <a:t>targetFlash</a:t>
            </a:r>
            <a:r>
              <a:rPr lang="en-US" b="1" dirty="0" smtClean="0"/>
              <a:t> Function</a:t>
            </a:r>
            <a:endParaRPr lang="en-US" b="1" dirty="0"/>
          </a:p>
        </p:txBody>
      </p:sp>
      <p:sp>
        <p:nvSpPr>
          <p:cNvPr id="3" name="Content Placeholder 2"/>
          <p:cNvSpPr>
            <a:spLocks noGrp="1"/>
          </p:cNvSpPr>
          <p:nvPr>
            <p:ph idx="1"/>
          </p:nvPr>
        </p:nvSpPr>
        <p:spPr>
          <a:xfrm>
            <a:off x="228599" y="1905000"/>
            <a:ext cx="8734425" cy="2819400"/>
          </a:xfrm>
        </p:spPr>
        <p:txBody>
          <a:bodyPr>
            <a:normAutofit fontScale="92500" lnSpcReduction="10000"/>
          </a:bodyPr>
          <a:lstStyle/>
          <a:p>
            <a:pPr marL="0" indent="0" algn="ctr">
              <a:buNone/>
            </a:pPr>
            <a:r>
              <a:rPr lang="en-US" b="1" dirty="0" smtClean="0"/>
              <a:t>Replace the two “do together” statements from the “</a:t>
            </a:r>
            <a:r>
              <a:rPr lang="en-US" b="1" dirty="0" err="1" smtClean="0"/>
              <a:t>world.targetFlash</a:t>
            </a:r>
            <a:r>
              <a:rPr lang="en-US" b="1" dirty="0" smtClean="0"/>
              <a:t>” method with two calls to the “</a:t>
            </a:r>
            <a:r>
              <a:rPr lang="en-US" b="1" dirty="0" err="1" smtClean="0"/>
              <a:t>world.targetOpacity</a:t>
            </a:r>
            <a:r>
              <a:rPr lang="en-US" b="1" dirty="0" smtClean="0"/>
              <a:t>” function.  Set the values for the first call to opacity = 1,</a:t>
            </a:r>
          </a:p>
          <a:p>
            <a:pPr marL="0" indent="0" algn="ctr">
              <a:buNone/>
            </a:pPr>
            <a:r>
              <a:rPr lang="en-US" b="1" dirty="0" smtClean="0"/>
              <a:t>duration = 0.05, and the values for the second call to opacity = 0, and duration = 0.05.</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088" y="4648200"/>
            <a:ext cx="545782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46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Final Scene</a:t>
            </a:r>
            <a:endParaRPr lang="en-US" dirty="0"/>
          </a:p>
        </p:txBody>
      </p:sp>
      <p:pic>
        <p:nvPicPr>
          <p:cNvPr id="3" name="ScreenCapture_12-31-2014 9.46.34 A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33500"/>
            <a:ext cx="9144000" cy="5143500"/>
          </a:xfrm>
          <a:prstGeom prst="rect">
            <a:avLst/>
          </a:prstGeom>
        </p:spPr>
      </p:pic>
    </p:spTree>
    <p:extLst>
      <p:ext uri="{BB962C8B-B14F-4D97-AF65-F5344CB8AC3E}">
        <p14:creationId xmlns:p14="http://schemas.microsoft.com/office/powerpoint/2010/main" val="23087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1616</TotalTime>
  <Words>436</Words>
  <Application>Microsoft Office PowerPoint</Application>
  <PresentationFormat>On-screen Show (4:3)</PresentationFormat>
  <Paragraphs>22</Paragraphs>
  <Slides>5</Slides>
  <Notes>3</Notes>
  <HiddenSlides>0</HiddenSlides>
  <MMClips>1</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LESSON TEN</vt:lpstr>
      <vt:lpstr>Step 1: Make a Target Flash when Clicked on</vt:lpstr>
      <vt:lpstr>Step 2: Functionally Set the Target’s Opacity</vt:lpstr>
      <vt:lpstr>Step 3: Update the targetFlash Function</vt:lpstr>
      <vt:lpstr>Final Scene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THREE</dc:title>
  <dc:creator>Jeffrey W. Holcomb</dc:creator>
  <cp:lastModifiedBy>Jeffrey W. Holcomb</cp:lastModifiedBy>
  <cp:revision>102</cp:revision>
  <dcterms:created xsi:type="dcterms:W3CDTF">2014-11-12T16:45:26Z</dcterms:created>
  <dcterms:modified xsi:type="dcterms:W3CDTF">2015-03-14T04:24:03Z</dcterms:modified>
</cp:coreProperties>
</file>